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69" r:id="rId3"/>
    <p:sldId id="284" r:id="rId4"/>
    <p:sldId id="270" r:id="rId5"/>
    <p:sldId id="271" r:id="rId6"/>
    <p:sldId id="272" r:id="rId7"/>
    <p:sldId id="279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3E"/>
    <a:srgbClr val="8D26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A42CE-46CA-2749-99AF-ADE04EDBCDDB}" v="107" dt="2025-09-14T21:37:55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CE106-FB00-EC40-BF6E-C7F6028DD04A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8A33-EE66-D94E-93EB-4AD921DCF7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44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302A1-6B9A-F8AD-B3A1-C9BB92B4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BD87A3-D842-9AFD-F67C-961D44922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A8CE0-178D-8B84-7755-CFBD1D67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3CDA72-0A5F-119F-7509-8D986CC5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4F99-184F-B3EF-9DF4-12BEBAD1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85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3D5A0-7603-B2C4-6635-20F6C6C3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DAA4C8-2A90-8BE4-4DFD-3359F8DAF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F9D0B-F5B3-509B-DB24-BD1C566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630D8-DB4D-F2A4-33BC-5E849D7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9D904-68BF-FDF5-33AC-FF1D01A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09FF2E-29A0-11C6-77BD-A8E3B7CA5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6415B8-6B76-5AAF-62DE-EFF956230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0D675-6305-B8BD-9A13-076A8184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D1820-CA2F-C437-5CEA-38D0B98A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03981-69B0-9A36-F42F-995DEF2D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7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11D9-8545-96D7-F44C-E810D339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1FEFE-BEB0-A4B5-ED8B-1F545263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565132-EB94-ED2B-36DC-9694C52C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B95C1-627D-2463-46E1-2EDC5AE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7BBE5-2ED1-F5BC-C9AF-D4BE30F9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87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6F0DF-595C-015C-D09B-EC332815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6706CE-A6DF-4E2F-6615-69F4D295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C566D-6381-75CA-EB55-BADE53F9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5FFB3-7C87-4994-4B7E-9FD5B743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55C116-3C91-E5F4-DE76-B7814C39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3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739D-5120-E19D-C9E1-5F837874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3E8CC-7F89-0E28-B1F5-9DACFD4E0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B53B2-A770-BC81-4654-ECFAEA44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B2B20-5D27-D7CC-D886-7FB50833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192647-C800-4CA2-ADF6-AB5345D4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54B26C-26BE-2810-2D17-BA68B681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66A50-157C-3992-9525-96254B3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D5979C-E8DB-685D-5545-DD2CC8FC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521C6E-4388-523A-721C-6677D35E2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F8E1B4-24C3-B986-61D4-2C0D6740D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C389CC-8DFE-A983-7C14-65691B383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8BCCA5-AEBF-096A-D96C-8EC6D3EC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89D67-6EA1-DA0F-D9A1-7B9A68FA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68FE8C-3637-B7DA-07B1-AF77C21D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4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E026E-AFDD-8C0D-08AA-21DD8B7D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3F7C13-7572-2D59-5B8B-48C302D1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18BAF2-4798-60D2-1A07-CCE6D8F6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CBB4C-4D44-46BE-288E-D9390465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7A333B-E3A1-9887-4B4D-2C0E60B5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F140BF-CB91-0E13-C465-2960899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DA313-F500-A195-F7C9-4ED34A75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736DA-AC2B-246C-8145-45EF16B2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444D6-807A-4E51-5367-79C0B252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49769-5CDF-EEBA-7ADC-17C7ADF70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437E74-9ED8-14B6-6A50-99C703E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7138C-0BDE-9390-62D6-5FBC4D4D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C715DC-4CA5-3F90-49E3-F1029AAE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9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AEC0C-6DF7-52CA-A897-C45A05DF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60E8A9-0671-F081-58D9-16C7E8E0B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102D-5830-EE5D-02C8-78F9F034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4214F4-4371-36C1-74A5-4553B9B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3D0D71-C30D-03B6-2B6B-2776B82A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37CD1-05D9-F1D7-17FB-5432D52E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4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7F0FB8-AE9B-FA95-B773-B66C08BD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0052BC-962E-77FF-4AA5-46F9420D1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18675-5202-B13B-EAD6-186F1E5BA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61ABB-A64E-8942-B1AE-EBA8809ADF7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C3FC1-240D-8FD6-24BC-D958052D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DEE38-542E-439A-9A22-1E41164A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A2D8A-CB91-C94F-98E2-330AD716D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7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B55892-3D2A-1318-7DD8-4555DFF7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BDD03CE-C76F-72C6-9F30-F74928C8A71B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7E241ECB-B664-D0B4-111F-7DAC1CD84B35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C2A6130C-072B-3CD9-6659-8447552F3030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B68F3640-CEDF-06D5-EA7C-B59B7D40977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10B749C-E0A2-39A2-7FE1-78F2739C1E96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DE6DF28-2E8F-A9EC-8CC8-EB585365FBB2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CFC43FF-B4C1-F5B1-9D55-F2E9BC0D77E0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E29E4F2-A24F-8423-93C7-FDF1E950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7111E0CF-BDEB-AD33-0E42-5DB9E2986DD0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89918FB7-3BC8-4477-419A-46541D6A1F76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EB00FDFA-F638-1D81-F5F0-8CD2F4285638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A865D04A-E7A6-85CD-CBF5-3FA8E2FF502F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DB2976E9-A00B-4B5E-862D-1B38F8B8C1D3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67B6DD0-3069-B573-A5C3-436A524F2EBF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7E595A4D-2C90-6BCD-B75C-A4D2D0B2FB51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67F9BD78-B45F-165D-4BE3-516977728A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B9738839-AC7E-21F1-3E57-890FB69EAA13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E0811B18-4A18-EE01-84F5-97A0FE70B22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1750C137-2E8C-104D-B18A-AFE4A4A6DECA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33F05B8-0936-EE36-D9C2-0FDD75A4715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4BF5F04-D868-259A-1E93-32DE5499EDD4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DEE1A95E-D6D1-92D5-4353-E0FD93969DCF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1934D640-60D5-38D6-2A14-C1B34AA91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8C2F916-D39A-F2F3-E163-42C4A3B059A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AA5EC90A-538C-86F9-6039-99489CA66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4D33E457-D4AE-B40C-557C-29D490B312AC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9B8EBDE0-6524-C591-C9DD-64E194C94072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BB91587F-8428-BF16-502A-094A669A0280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 dirty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 dirty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CD787B03-49AB-DD40-3A47-77ADA49DAA64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9FACCE13-1582-12FA-60AF-3478C534E41F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277E3150-753C-3ABF-7783-2426C89E61F6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C407122A-7AEF-129C-E009-2FA73EAA3AC0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9CF94F57-E475-7B37-6C92-BDF6D5343D0D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8BB2B585-3BF6-E522-0E81-FEBC3A75D348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DC1B7385-8705-520E-F31F-C93A2067F007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B9D512D3-200D-5FCE-24D9-B39BBEE34559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8B96D969-94E3-4308-CB11-BC728D706497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2E29B862-4354-FF14-DDD5-1FED059F327A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04FA2F18-E5E0-9588-5128-F171F1B80714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80877960-0396-99D3-EA4E-2A6F46F9DD0F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92D95385-82CF-D4E5-406C-8EA44BBB09F6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365958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BF2823F-D709-61F3-2C80-7144B39242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/>
              <a:t>Recomendação</a:t>
            </a:r>
          </a:p>
        </p:txBody>
      </p:sp>
      <p:sp>
        <p:nvSpPr>
          <p:cNvPr id="6" name="Fluxograma: Atraso 4">
            <a:extLst>
              <a:ext uri="{FF2B5EF4-FFF2-40B4-BE49-F238E27FC236}">
                <a16:creationId xmlns:a16="http://schemas.microsoft.com/office/drawing/2014/main" id="{706DB1A2-07D8-95EA-8023-DA7D529AE320}"/>
              </a:ext>
            </a:extLst>
          </p:cNvPr>
          <p:cNvSpPr/>
          <p:nvPr/>
        </p:nvSpPr>
        <p:spPr>
          <a:xfrm>
            <a:off x="0" y="2091277"/>
            <a:ext cx="978408" cy="804672"/>
          </a:xfrm>
          <a:prstGeom prst="flowChartDelay">
            <a:avLst/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/>
              <a:t>1</a:t>
            </a:r>
            <a:endParaRPr lang="pt-BR" b="1" dirty="0"/>
          </a:p>
        </p:txBody>
      </p:sp>
      <p:sp>
        <p:nvSpPr>
          <p:cNvPr id="7" name="Fluxograma: Atraso 5">
            <a:extLst>
              <a:ext uri="{FF2B5EF4-FFF2-40B4-BE49-F238E27FC236}">
                <a16:creationId xmlns:a16="http://schemas.microsoft.com/office/drawing/2014/main" id="{40BCB218-B111-D9E0-DE22-B71DD8BDDF62}"/>
              </a:ext>
            </a:extLst>
          </p:cNvPr>
          <p:cNvSpPr/>
          <p:nvPr/>
        </p:nvSpPr>
        <p:spPr>
          <a:xfrm>
            <a:off x="0" y="3593836"/>
            <a:ext cx="978408" cy="804672"/>
          </a:xfrm>
          <a:prstGeom prst="flowChartDelay">
            <a:avLst/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/>
              <a:t>2</a:t>
            </a:r>
          </a:p>
        </p:txBody>
      </p:sp>
      <p:sp>
        <p:nvSpPr>
          <p:cNvPr id="8" name="Fluxograma: Atraso 6">
            <a:extLst>
              <a:ext uri="{FF2B5EF4-FFF2-40B4-BE49-F238E27FC236}">
                <a16:creationId xmlns:a16="http://schemas.microsoft.com/office/drawing/2014/main" id="{9094B77A-0FD5-03E3-6133-529B306FC0E9}"/>
              </a:ext>
            </a:extLst>
          </p:cNvPr>
          <p:cNvSpPr/>
          <p:nvPr/>
        </p:nvSpPr>
        <p:spPr>
          <a:xfrm>
            <a:off x="0" y="5096395"/>
            <a:ext cx="978408" cy="804672"/>
          </a:xfrm>
          <a:prstGeom prst="flowChartDelay">
            <a:avLst/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/>
              <a:t>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18B678-F3E9-9AE9-208E-59BE0F39E69C}"/>
              </a:ext>
            </a:extLst>
          </p:cNvPr>
          <p:cNvSpPr txBox="1"/>
          <p:nvPr/>
        </p:nvSpPr>
        <p:spPr>
          <a:xfrm>
            <a:off x="1097280" y="2031948"/>
            <a:ext cx="499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Criação de um sistema de </a:t>
            </a:r>
            <a:r>
              <a:rPr lang="pt-BR" b="1" dirty="0" err="1">
                <a:solidFill>
                  <a:srgbClr val="FFBB3E"/>
                </a:solidFill>
              </a:rPr>
              <a:t>onboarding</a:t>
            </a:r>
            <a:r>
              <a:rPr lang="pt-BR" b="1" dirty="0">
                <a:solidFill>
                  <a:srgbClr val="FFBB3E"/>
                </a:solidFill>
              </a:rPr>
              <a:t> com manual de ambientação</a:t>
            </a:r>
            <a:r>
              <a:rPr lang="pt-BR" dirty="0"/>
              <a:t> dos recém ingressos na plataforma.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AA2C83-D6CC-81D4-D6CB-F6A023073A47}"/>
              </a:ext>
            </a:extLst>
          </p:cNvPr>
          <p:cNvSpPr txBox="1"/>
          <p:nvPr/>
        </p:nvSpPr>
        <p:spPr>
          <a:xfrm>
            <a:off x="1097280" y="3534507"/>
            <a:ext cx="499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BB3E"/>
                </a:solidFill>
              </a:rPr>
              <a:t>Sistema de retenção de usuários cadastrados </a:t>
            </a:r>
            <a:r>
              <a:rPr lang="pt-BR" dirty="0"/>
              <a:t>que oferece dicas, apoio e lembretes de uso da plataforma via WhatsApp.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E52427-553F-2E95-EE65-3D9F86E22625}"/>
              </a:ext>
            </a:extLst>
          </p:cNvPr>
          <p:cNvSpPr txBox="1"/>
          <p:nvPr/>
        </p:nvSpPr>
        <p:spPr>
          <a:xfrm>
            <a:off x="1097280" y="5037066"/>
            <a:ext cx="499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de </a:t>
            </a:r>
            <a:r>
              <a:rPr lang="pt-BR" b="1" dirty="0">
                <a:solidFill>
                  <a:srgbClr val="FFBB3E"/>
                </a:solidFill>
              </a:rPr>
              <a:t>ativações em escolas públicas </a:t>
            </a:r>
            <a:r>
              <a:rPr lang="pt-BR" dirty="0"/>
              <a:t>com estado e etapas de escolaridade a serem escolhidas via </a:t>
            </a:r>
            <a:r>
              <a:rPr lang="pt-BR" b="1" dirty="0">
                <a:solidFill>
                  <a:srgbClr val="FFBB3E"/>
                </a:solidFill>
              </a:rPr>
              <a:t>Dashboard</a:t>
            </a:r>
            <a:r>
              <a:rPr lang="pt-BR" dirty="0"/>
              <a:t>.</a:t>
            </a:r>
            <a:endParaRPr lang="pt-BR" b="1" dirty="0">
              <a:solidFill>
                <a:srgbClr val="FFBB3E"/>
              </a:solidFill>
            </a:endParaRPr>
          </a:p>
        </p:txBody>
      </p:sp>
      <p:cxnSp>
        <p:nvCxnSpPr>
          <p:cNvPr id="14" name="Conector reto 11">
            <a:extLst>
              <a:ext uri="{FF2B5EF4-FFF2-40B4-BE49-F238E27FC236}">
                <a16:creationId xmlns:a16="http://schemas.microsoft.com/office/drawing/2014/main" id="{798D22C1-B0F8-6898-2ECE-86C3564C8045}"/>
              </a:ext>
            </a:extLst>
          </p:cNvPr>
          <p:cNvCxnSpPr>
            <a:cxnSpLocks/>
          </p:cNvCxnSpPr>
          <p:nvPr/>
        </p:nvCxnSpPr>
        <p:spPr>
          <a:xfrm>
            <a:off x="6034828" y="1595657"/>
            <a:ext cx="0" cy="4672584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5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D6354AF-1227-0AD8-E101-4F9A311BA7E5}"/>
              </a:ext>
            </a:extLst>
          </p:cNvPr>
          <p:cNvSpPr/>
          <p:nvPr/>
        </p:nvSpPr>
        <p:spPr>
          <a:xfrm>
            <a:off x="77118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F0160F7-8D79-55C1-8756-3D6133A0098F}"/>
              </a:ext>
            </a:extLst>
          </p:cNvPr>
          <p:cNvSpPr/>
          <p:nvPr/>
        </p:nvSpPr>
        <p:spPr>
          <a:xfrm>
            <a:off x="901673" y="2208540"/>
            <a:ext cx="2160000" cy="216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869012-A8EB-CA0B-7C1E-FFC99A02A371}"/>
              </a:ext>
            </a:extLst>
          </p:cNvPr>
          <p:cNvSpPr/>
          <p:nvPr/>
        </p:nvSpPr>
        <p:spPr>
          <a:xfrm>
            <a:off x="3496646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A8B805-164C-AF45-9D77-BB94D6F550F8}"/>
              </a:ext>
            </a:extLst>
          </p:cNvPr>
          <p:cNvSpPr/>
          <p:nvPr/>
        </p:nvSpPr>
        <p:spPr>
          <a:xfrm>
            <a:off x="622211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1BB413-F2B9-4806-97CF-795A49282A01}"/>
              </a:ext>
            </a:extLst>
          </p:cNvPr>
          <p:cNvSpPr/>
          <p:nvPr/>
        </p:nvSpPr>
        <p:spPr>
          <a:xfrm>
            <a:off x="8947577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062A684-D63D-60EE-F700-E35CD7D452FA}"/>
              </a:ext>
            </a:extLst>
          </p:cNvPr>
          <p:cNvSpPr/>
          <p:nvPr/>
        </p:nvSpPr>
        <p:spPr>
          <a:xfrm>
            <a:off x="3627138" y="2208540"/>
            <a:ext cx="2160000" cy="21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3EBE8F-FD44-E8B7-BAE2-BA0CBB255C63}"/>
              </a:ext>
            </a:extLst>
          </p:cNvPr>
          <p:cNvSpPr/>
          <p:nvPr/>
        </p:nvSpPr>
        <p:spPr>
          <a:xfrm>
            <a:off x="6352603" y="2208540"/>
            <a:ext cx="2160000" cy="21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8B8F27-91CD-F5D3-391B-39FF39DE057A}"/>
              </a:ext>
            </a:extLst>
          </p:cNvPr>
          <p:cNvSpPr/>
          <p:nvPr/>
        </p:nvSpPr>
        <p:spPr>
          <a:xfrm>
            <a:off x="9078069" y="2208540"/>
            <a:ext cx="2160000" cy="21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DBE72D-2939-F7D5-6755-BCC94CA09DAF}"/>
              </a:ext>
            </a:extLst>
          </p:cNvPr>
          <p:cNvSpPr txBox="1"/>
          <p:nvPr/>
        </p:nvSpPr>
        <p:spPr>
          <a:xfrm>
            <a:off x="980186" y="4504447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Guilherme Fidalgo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077175-E7BB-B679-5CCE-45278D8BC48D}"/>
              </a:ext>
            </a:extLst>
          </p:cNvPr>
          <p:cNvSpPr txBox="1"/>
          <p:nvPr/>
        </p:nvSpPr>
        <p:spPr>
          <a:xfrm>
            <a:off x="6431116" y="4504446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Clara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Barelli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B7D45D-8147-99D8-7384-840EA7CF6351}"/>
              </a:ext>
            </a:extLst>
          </p:cNvPr>
          <p:cNvSpPr txBox="1"/>
          <p:nvPr/>
        </p:nvSpPr>
        <p:spPr>
          <a:xfrm>
            <a:off x="3705651" y="4494433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Eric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Lee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8B3324-3607-BE0B-6C71-D7F0E11A89D8}"/>
              </a:ext>
            </a:extLst>
          </p:cNvPr>
          <p:cNvSpPr txBox="1"/>
          <p:nvPr/>
        </p:nvSpPr>
        <p:spPr>
          <a:xfrm>
            <a:off x="9117324" y="4504445"/>
            <a:ext cx="208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Arthur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Campedelli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8F55CB-3723-4376-29E0-5E752EE6D29B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20F858-6CE7-A923-F52A-1042E6A4D77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8E27C4"/>
                </a:solidFill>
              </a:rPr>
              <a:t>O Grupo 01</a:t>
            </a:r>
            <a:endParaRPr lang="pt-BR" b="1" dirty="0">
              <a:solidFill>
                <a:srgbClr val="8E2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312340E-CD02-98E2-1C0C-D902189D2AFF}"/>
              </a:ext>
            </a:extLst>
          </p:cNvPr>
          <p:cNvSpPr txBox="1"/>
          <p:nvPr/>
        </p:nvSpPr>
        <p:spPr>
          <a:xfrm>
            <a:off x="659892" y="3394412"/>
            <a:ext cx="108722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8E27C4"/>
                </a:solidFill>
              </a:rPr>
              <a:t>Sou professora iniciante e preciso de um onboarding simples para criar meu primeiro plano de aula, pois sem esse apoio inicial fico insegura e deixo de explorar a plataforma.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3BF2A23-24F9-5AA1-7877-40A60D32C3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 err="1"/>
              <a:t>PoV</a:t>
            </a:r>
            <a:endParaRPr lang="pt-BR" sz="6600" b="1" dirty="0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1CCAC193-573D-C677-3E0F-841B2ED0D5A9}"/>
              </a:ext>
            </a:extLst>
          </p:cNvPr>
          <p:cNvSpPr/>
          <p:nvPr/>
        </p:nvSpPr>
        <p:spPr>
          <a:xfrm>
            <a:off x="5376000" y="1737922"/>
            <a:ext cx="1440000" cy="1440000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536444-0B08-2C43-9CE3-E222B01C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843" y="1737921"/>
            <a:ext cx="1440001" cy="1440001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0D6A76-D0E8-FE02-59FD-AE86BFA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10355221" y="5343545"/>
            <a:ext cx="1440001" cy="1440001"/>
          </a:xfrm>
          <a:prstGeom prst="rect">
            <a:avLst/>
          </a:prstGeom>
          <a:ln>
            <a:noFill/>
          </a:ln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1147095-5D67-7DC4-52B9-756C8958487E}"/>
              </a:ext>
            </a:extLst>
          </p:cNvPr>
          <p:cNvCxnSpPr>
            <a:stCxn id="11" idx="2"/>
            <a:endCxn id="14" idx="3"/>
          </p:cNvCxnSpPr>
          <p:nvPr/>
        </p:nvCxnSpPr>
        <p:spPr>
          <a:xfrm flipH="1">
            <a:off x="1917844" y="2457922"/>
            <a:ext cx="3458156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46D825-8354-89D0-82DF-A33EE36B22A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477843" y="2457922"/>
            <a:ext cx="0" cy="3605623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8B90AE-472F-AC74-D138-372AED94D9A6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477843" y="6063545"/>
            <a:ext cx="9877378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B258363-774F-4CAE-9A50-CE2E3D26BBD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6000" y="2457921"/>
            <a:ext cx="4979222" cy="1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6B9917D-0736-534B-22B6-7CF866C5B971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11795222" y="2457921"/>
            <a:ext cx="0" cy="3605624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778B5E-E5D0-F3C6-6883-C93255CD15D1}"/>
              </a:ext>
            </a:extLst>
          </p:cNvPr>
          <p:cNvSpPr txBox="1"/>
          <p:nvPr/>
        </p:nvSpPr>
        <p:spPr>
          <a:xfrm>
            <a:off x="4263319" y="5863490"/>
            <a:ext cx="36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dirty="0"/>
              <a:t>Camila</a:t>
            </a:r>
            <a:r>
              <a:rPr lang="pt-BR" sz="2000" dirty="0"/>
              <a:t>, professora de ciências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50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79AD925-FC3E-2EB1-7040-0FD262D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50" y="1521432"/>
            <a:ext cx="4749249" cy="5336568"/>
          </a:xfrm>
          <a:prstGeom prst="rect">
            <a:avLst/>
          </a:prstGeom>
        </p:spPr>
      </p:pic>
      <p:sp>
        <p:nvSpPr>
          <p:cNvPr id="9" name="Retângulo: Cantos Arredondados 9">
            <a:extLst>
              <a:ext uri="{FF2B5EF4-FFF2-40B4-BE49-F238E27FC236}">
                <a16:creationId xmlns:a16="http://schemas.microsoft.com/office/drawing/2014/main" id="{AE2CDA76-9AEE-C7BE-B245-7F6D22F2534A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A experimentação prejudica a retenção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98BCBCA-B8C7-4B6D-5387-A2543B49190F}"/>
              </a:ext>
            </a:extLst>
          </p:cNvPr>
          <p:cNvCxnSpPr>
            <a:cxnSpLocks/>
          </p:cNvCxnSpPr>
          <p:nvPr/>
        </p:nvCxnSpPr>
        <p:spPr>
          <a:xfrm>
            <a:off x="226750" y="4253514"/>
            <a:ext cx="57912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2481C0-CBC9-1021-2528-0705F8D6FE58}"/>
              </a:ext>
            </a:extLst>
          </p:cNvPr>
          <p:cNvSpPr/>
          <p:nvPr/>
        </p:nvSpPr>
        <p:spPr>
          <a:xfrm>
            <a:off x="2541181" y="3429000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BD1FD9-8382-5132-FDF9-21BD8ED4AB12}"/>
              </a:ext>
            </a:extLst>
          </p:cNvPr>
          <p:cNvSpPr/>
          <p:nvPr/>
        </p:nvSpPr>
        <p:spPr>
          <a:xfrm>
            <a:off x="2556618" y="5060032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27024A83-2DA1-344A-DB16-42206816BD9D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4734363" y="872934"/>
            <a:ext cx="416885" cy="4695249"/>
          </a:xfrm>
          <a:prstGeom prst="bentConnector2">
            <a:avLst/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>
            <a:extLst>
              <a:ext uri="{FF2B5EF4-FFF2-40B4-BE49-F238E27FC236}">
                <a16:creationId xmlns:a16="http://schemas.microsoft.com/office/drawing/2014/main" id="{9F535EC6-417E-EFC1-81B5-AC4C716DAD08}"/>
              </a:ext>
            </a:extLst>
          </p:cNvPr>
          <p:cNvCxnSpPr>
            <a:cxnSpLocks/>
          </p:cNvCxnSpPr>
          <p:nvPr/>
        </p:nvCxnSpPr>
        <p:spPr>
          <a:xfrm>
            <a:off x="2595181" y="5168032"/>
            <a:ext cx="4710686" cy="276536"/>
          </a:xfrm>
          <a:prstGeom prst="bentConnector3">
            <a:avLst>
              <a:gd name="adj1" fmla="val 344"/>
            </a:avLst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23AAA1-4FF7-00B0-A210-4E7CFB1E4490}"/>
              </a:ext>
            </a:extLst>
          </p:cNvPr>
          <p:cNvSpPr txBox="1"/>
          <p:nvPr/>
        </p:nvSpPr>
        <p:spPr>
          <a:xfrm>
            <a:off x="7517219" y="2504284"/>
            <a:ext cx="3413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8D26C4"/>
                </a:solidFill>
              </a:rPr>
              <a:t>Retenção</a:t>
            </a:r>
          </a:p>
          <a:p>
            <a:r>
              <a:rPr lang="pt-BR" sz="2000" dirty="0"/>
              <a:t>Queda contínua dos usuários ativos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80C06F-53BF-94B5-AF0D-11FC52079D7A}"/>
              </a:ext>
            </a:extLst>
          </p:cNvPr>
          <p:cNvSpPr txBox="1"/>
          <p:nvPr/>
        </p:nvSpPr>
        <p:spPr>
          <a:xfrm>
            <a:off x="7517219" y="4567405"/>
            <a:ext cx="4093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8D26C4"/>
                </a:solidFill>
              </a:rPr>
              <a:t>Experimentação</a:t>
            </a:r>
          </a:p>
          <a:p>
            <a:r>
              <a:rPr lang="pt-BR" sz="2000" dirty="0"/>
              <a:t>Problemas na experimentação inicial na plataforma prejudicam a retenção a longo prazo</a:t>
            </a:r>
          </a:p>
        </p:txBody>
      </p:sp>
      <p:sp>
        <p:nvSpPr>
          <p:cNvPr id="36" name="Fluxograma: Terminação 16">
            <a:extLst>
              <a:ext uri="{FF2B5EF4-FFF2-40B4-BE49-F238E27FC236}">
                <a16:creationId xmlns:a16="http://schemas.microsoft.com/office/drawing/2014/main" id="{ECA9717E-5EB3-6861-8EF0-3DD563496887}"/>
              </a:ext>
            </a:extLst>
          </p:cNvPr>
          <p:cNvSpPr/>
          <p:nvPr/>
        </p:nvSpPr>
        <p:spPr>
          <a:xfrm>
            <a:off x="9875522" y="1649259"/>
            <a:ext cx="2990082" cy="609309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rgbClr val="FFBA3F"/>
                </a:solidFill>
              </a:rPr>
              <a:t>Problemática</a:t>
            </a:r>
            <a:endParaRPr lang="pt-BR" sz="2400" b="1" dirty="0">
              <a:solidFill>
                <a:srgbClr val="FFBA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9">
            <a:extLst>
              <a:ext uri="{FF2B5EF4-FFF2-40B4-BE49-F238E27FC236}">
                <a16:creationId xmlns:a16="http://schemas.microsoft.com/office/drawing/2014/main" id="{86FDF8B6-8087-5854-C1C4-B61ABB601BEE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A longevidade na plataforma está relacionada à frequência inicial 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2AA64A16-5446-7C82-EAB3-B0D0822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" y="2822952"/>
            <a:ext cx="12027173" cy="32801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379910-44C2-500A-3ED0-B0523D56EBC1}"/>
              </a:ext>
            </a:extLst>
          </p:cNvPr>
          <p:cNvSpPr txBox="1"/>
          <p:nvPr/>
        </p:nvSpPr>
        <p:spPr>
          <a:xfrm>
            <a:off x="361507" y="1818167"/>
            <a:ext cx="115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8D26C4"/>
                </a:solidFill>
              </a:rPr>
              <a:t>Usuários que tiveram mais acessos logo após seu cadastro tiveram mais longevidade e aumento do tempo gasto na plataforma no longo prazo.</a:t>
            </a:r>
          </a:p>
        </p:txBody>
      </p:sp>
    </p:spTree>
    <p:extLst>
      <p:ext uri="{BB962C8B-B14F-4D97-AF65-F5344CB8AC3E}">
        <p14:creationId xmlns:p14="http://schemas.microsoft.com/office/powerpoint/2010/main" val="185455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CF8F260A-52AB-A910-B1AD-FDE3221CDC8B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/>
              <a:t>Identificação dos “Target </a:t>
            </a:r>
            <a:r>
              <a:rPr lang="pt-BR" sz="4400" b="1" dirty="0" err="1"/>
              <a:t>Groups</a:t>
            </a:r>
            <a:r>
              <a:rPr lang="pt-BR" sz="4400" b="1" dirty="0"/>
              <a:t>”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7405BF9-E5A9-9A5F-5EEF-B33D14C05AC9}"/>
              </a:ext>
            </a:extLst>
          </p:cNvPr>
          <p:cNvGrpSpPr/>
          <p:nvPr/>
        </p:nvGrpSpPr>
        <p:grpSpPr>
          <a:xfrm>
            <a:off x="82413" y="2822952"/>
            <a:ext cx="12027173" cy="3280137"/>
            <a:chOff x="82413" y="2822952"/>
            <a:chExt cx="12027173" cy="3280137"/>
          </a:xfrm>
        </p:grpSpPr>
        <p:pic>
          <p:nvPicPr>
            <p:cNvPr id="6" name="Imagem 5" descr="Tabela&#10;&#10;Descrição gerada automaticamente">
              <a:extLst>
                <a:ext uri="{FF2B5EF4-FFF2-40B4-BE49-F238E27FC236}">
                  <a16:creationId xmlns:a16="http://schemas.microsoft.com/office/drawing/2014/main" id="{5383A737-EEDD-613F-7E63-9FACE730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3" y="2822952"/>
              <a:ext cx="12027173" cy="3280137"/>
            </a:xfrm>
            <a:prstGeom prst="rect">
              <a:avLst/>
            </a:prstGeom>
          </p:spPr>
        </p:pic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B6E3CF90-1F70-75D8-4F6A-F4764147979A}"/>
                </a:ext>
              </a:extLst>
            </p:cNvPr>
            <p:cNvCxnSpPr/>
            <p:nvPr/>
          </p:nvCxnSpPr>
          <p:spPr>
            <a:xfrm>
              <a:off x="935665" y="3229976"/>
              <a:ext cx="0" cy="563525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2A94B87-6C8A-B3E2-1465-2C220A3FC038}"/>
                </a:ext>
              </a:extLst>
            </p:cNvPr>
            <p:cNvCxnSpPr>
              <a:cxnSpLocks/>
            </p:cNvCxnSpPr>
            <p:nvPr/>
          </p:nvCxnSpPr>
          <p:spPr>
            <a:xfrm>
              <a:off x="4622907" y="4192962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05161B8-114E-FDF9-8D5E-550146CE56EF}"/>
                </a:ext>
              </a:extLst>
            </p:cNvPr>
            <p:cNvCxnSpPr>
              <a:cxnSpLocks/>
            </p:cNvCxnSpPr>
            <p:nvPr/>
          </p:nvCxnSpPr>
          <p:spPr>
            <a:xfrm>
              <a:off x="8289785" y="5542033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09E6935-5AA1-6B1D-0F9C-3C44FC7BE7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850" y="3223979"/>
              <a:ext cx="0" cy="2340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3C50997-3257-BB60-D79F-1690ADD186B1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229976"/>
              <a:ext cx="920418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F23999F-A228-8349-86E9-5BC98B0A7E76}"/>
                </a:ext>
              </a:extLst>
            </p:cNvPr>
            <p:cNvSpPr/>
            <p:nvPr/>
          </p:nvSpPr>
          <p:spPr>
            <a:xfrm>
              <a:off x="935665" y="3793501"/>
              <a:ext cx="1841752" cy="174853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7809E840-E8DA-8D63-543C-0AC14CC66B65}"/>
                </a:ext>
              </a:extLst>
            </p:cNvPr>
            <p:cNvSpPr/>
            <p:nvPr/>
          </p:nvSpPr>
          <p:spPr>
            <a:xfrm>
              <a:off x="2756216" y="4209589"/>
              <a:ext cx="1841752" cy="134906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4BFA082-A8A1-9C47-054F-023A501E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774555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4874E87-B586-B99E-3F1A-858CC4AD9030}"/>
                </a:ext>
              </a:extLst>
            </p:cNvPr>
            <p:cNvCxnSpPr>
              <a:cxnSpLocks/>
            </p:cNvCxnSpPr>
            <p:nvPr/>
          </p:nvCxnSpPr>
          <p:spPr>
            <a:xfrm>
              <a:off x="2785730" y="3757929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507CBE-BCA5-8500-BEEA-C41187FD1102}"/>
                </a:ext>
              </a:extLst>
            </p:cNvPr>
            <p:cNvCxnSpPr>
              <a:cxnSpLocks/>
            </p:cNvCxnSpPr>
            <p:nvPr/>
          </p:nvCxnSpPr>
          <p:spPr>
            <a:xfrm>
              <a:off x="2777417" y="4209588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EDA50A0-E76A-C333-D028-55F0FDD094F5}"/>
                </a:ext>
              </a:extLst>
            </p:cNvPr>
            <p:cNvSpPr/>
            <p:nvPr/>
          </p:nvSpPr>
          <p:spPr>
            <a:xfrm>
              <a:off x="4614595" y="4660962"/>
              <a:ext cx="1841752" cy="88106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50775F-799F-9EAC-EB8A-17ED7EDEB48A}"/>
                </a:ext>
              </a:extLst>
            </p:cNvPr>
            <p:cNvCxnSpPr>
              <a:cxnSpLocks/>
            </p:cNvCxnSpPr>
            <p:nvPr/>
          </p:nvCxnSpPr>
          <p:spPr>
            <a:xfrm>
              <a:off x="4606281" y="4660962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F81984B-42B1-E995-402A-6914D9B14F79}"/>
                </a:ext>
              </a:extLst>
            </p:cNvPr>
            <p:cNvCxnSpPr>
              <a:cxnSpLocks/>
            </p:cNvCxnSpPr>
            <p:nvPr/>
          </p:nvCxnSpPr>
          <p:spPr>
            <a:xfrm>
              <a:off x="6460148" y="4644336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3C0CE58-A8BD-7BE8-4C43-26FCCEE9A085}"/>
                </a:ext>
              </a:extLst>
            </p:cNvPr>
            <p:cNvSpPr/>
            <p:nvPr/>
          </p:nvSpPr>
          <p:spPr>
            <a:xfrm>
              <a:off x="6448032" y="5109810"/>
              <a:ext cx="1841752" cy="44884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F9E0E5B-7FE6-258A-612A-103BD2DDCFD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33" y="5095710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0BAF374C-5BCC-2B1A-7941-18173126303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098" y="5079084"/>
              <a:ext cx="0" cy="4824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B8AF243-1E4A-BFDA-991B-971BAFFA4991}"/>
              </a:ext>
            </a:extLst>
          </p:cNvPr>
          <p:cNvSpPr/>
          <p:nvPr/>
        </p:nvSpPr>
        <p:spPr>
          <a:xfrm>
            <a:off x="8818817" y="3115738"/>
            <a:ext cx="792000" cy="792000"/>
          </a:xfrm>
          <a:prstGeom prst="ellipse">
            <a:avLst/>
          </a:prstGeom>
          <a:noFill/>
          <a:ln w="57150">
            <a:solidFill>
              <a:srgbClr val="FFB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BB3E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6D4EC6D-45B1-831E-7411-78FAB1B6EDB2}"/>
              </a:ext>
            </a:extLst>
          </p:cNvPr>
          <p:cNvSpPr txBox="1"/>
          <p:nvPr/>
        </p:nvSpPr>
        <p:spPr>
          <a:xfrm>
            <a:off x="5124888" y="2250365"/>
            <a:ext cx="326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8D26C4"/>
                </a:solidFill>
              </a:rPr>
              <a:t>Nosso objetivo a ser atingido</a:t>
            </a:r>
          </a:p>
        </p:txBody>
      </p:sp>
      <p:pic>
        <p:nvPicPr>
          <p:cNvPr id="43" name="Imagem 42" descr="Logotipo, Ícone&#10;&#10;Descrição gerada automaticamente">
            <a:extLst>
              <a:ext uri="{FF2B5EF4-FFF2-40B4-BE49-F238E27FC236}">
                <a16:creationId xmlns:a16="http://schemas.microsoft.com/office/drawing/2014/main" id="{3F22243B-ADED-6808-56C9-587C6E00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68645" y="2152752"/>
            <a:ext cx="914411" cy="9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BE0D3F1-E707-44D8-AE25-F06E52DB6726}"/>
              </a:ext>
            </a:extLst>
          </p:cNvPr>
          <p:cNvSpPr/>
          <p:nvPr/>
        </p:nvSpPr>
        <p:spPr>
          <a:xfrm>
            <a:off x="1497110" y="3840659"/>
            <a:ext cx="10215514" cy="9014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E54A36-9876-452B-8740-E066798D262D}"/>
              </a:ext>
            </a:extLst>
          </p:cNvPr>
          <p:cNvSpPr/>
          <p:nvPr/>
        </p:nvSpPr>
        <p:spPr>
          <a:xfrm>
            <a:off x="1497110" y="4817227"/>
            <a:ext cx="10215514" cy="9014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F0517A-F8C5-4066-AD8A-758EFEA3B53A}"/>
              </a:ext>
            </a:extLst>
          </p:cNvPr>
          <p:cNvSpPr/>
          <p:nvPr/>
        </p:nvSpPr>
        <p:spPr>
          <a:xfrm>
            <a:off x="1497110" y="5793796"/>
            <a:ext cx="10215514" cy="90141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Poppins" pitchFamily="2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EA8919-6853-41B3-938F-2F567556EB16}"/>
              </a:ext>
            </a:extLst>
          </p:cNvPr>
          <p:cNvCxnSpPr>
            <a:cxnSpLocks/>
          </p:cNvCxnSpPr>
          <p:nvPr/>
        </p:nvCxnSpPr>
        <p:spPr>
          <a:xfrm>
            <a:off x="1497110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E8BD61-CC70-4647-8755-62DE12894D04}"/>
              </a:ext>
            </a:extLst>
          </p:cNvPr>
          <p:cNvCxnSpPr>
            <a:cxnSpLocks/>
          </p:cNvCxnSpPr>
          <p:nvPr/>
        </p:nvCxnSpPr>
        <p:spPr>
          <a:xfrm>
            <a:off x="8800081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E8B46A-B3F6-4D8F-A2B4-0FD85251E344}"/>
              </a:ext>
            </a:extLst>
          </p:cNvPr>
          <p:cNvCxnSpPr>
            <a:cxnSpLocks/>
          </p:cNvCxnSpPr>
          <p:nvPr/>
        </p:nvCxnSpPr>
        <p:spPr>
          <a:xfrm flipH="1">
            <a:off x="441505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D8EE-22DB-4900-BD98-4BC2E87D1C11}"/>
              </a:ext>
            </a:extLst>
          </p:cNvPr>
          <p:cNvCxnSpPr>
            <a:cxnSpLocks/>
          </p:cNvCxnSpPr>
          <p:nvPr/>
        </p:nvCxnSpPr>
        <p:spPr>
          <a:xfrm>
            <a:off x="2956083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E4C98A-D368-4EB5-9167-B34A6950C9BD}"/>
              </a:ext>
            </a:extLst>
          </p:cNvPr>
          <p:cNvSpPr txBox="1"/>
          <p:nvPr/>
        </p:nvSpPr>
        <p:spPr>
          <a:xfrm>
            <a:off x="115703" y="3508300"/>
            <a:ext cx="1281801" cy="2308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  <a:latin typeface="Arial Black" panose="020B0A04020102020204" pitchFamily="34" charset="0"/>
                <a:ea typeface="League Spartan" charset="0"/>
                <a:cs typeface="Poppins" pitchFamily="2" charset="77"/>
              </a:defRPr>
            </a:lvl1pPr>
          </a:lstStyle>
          <a:p>
            <a:r>
              <a:rPr lang="en-US" sz="900" dirty="0">
                <a:solidFill>
                  <a:schemeClr val="tx1"/>
                </a:solidFill>
              </a:rPr>
              <a:t>EXPECTATIVAS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B70DC5-1504-43EC-AC53-3E3C25D33862}"/>
              </a:ext>
            </a:extLst>
          </p:cNvPr>
          <p:cNvSpPr txBox="1"/>
          <p:nvPr/>
        </p:nvSpPr>
        <p:spPr>
          <a:xfrm>
            <a:off x="1410526" y="1825672"/>
            <a:ext cx="1637415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INTERESSES E </a:t>
            </a:r>
          </a:p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NECESSIDADES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59E91-A8F0-4297-BEC5-3368B8C38ACB}"/>
              </a:ext>
            </a:extLst>
          </p:cNvPr>
          <p:cNvSpPr txBox="1"/>
          <p:nvPr/>
        </p:nvSpPr>
        <p:spPr>
          <a:xfrm>
            <a:off x="3258931" y="1918005"/>
            <a:ext cx="846578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BUSCA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369C3E-E2CA-43AD-8A9F-1F0EA75B484A}"/>
              </a:ext>
            </a:extLst>
          </p:cNvPr>
          <p:cNvSpPr txBox="1"/>
          <p:nvPr/>
        </p:nvSpPr>
        <p:spPr>
          <a:xfrm>
            <a:off x="4442684" y="1918005"/>
            <a:ext cx="1397114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CONVERSÃO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07EB31-F423-4310-A5DE-31F83A3279D1}"/>
              </a:ext>
            </a:extLst>
          </p:cNvPr>
          <p:cNvSpPr txBox="1"/>
          <p:nvPr/>
        </p:nvSpPr>
        <p:spPr>
          <a:xfrm>
            <a:off x="5734000" y="1933394"/>
            <a:ext cx="174495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EXPERIMENTAÇÃO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358EF7C7-39C4-4B71-94E7-080D536D5F3E}"/>
              </a:ext>
            </a:extLst>
          </p:cNvPr>
          <p:cNvSpPr txBox="1">
            <a:spLocks/>
          </p:cNvSpPr>
          <p:nvPr/>
        </p:nvSpPr>
        <p:spPr>
          <a:xfrm>
            <a:off x="1503800" y="2480365"/>
            <a:ext cx="1450866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noProof="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é uma professora iniciante. Ela precisa de ferramentas que a ajudem a criar seus primeiros planos de aula.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493A405E-42D3-4754-8CF8-8F8095FCB236}"/>
              </a:ext>
            </a:extLst>
          </p:cNvPr>
          <p:cNvSpPr txBox="1">
            <a:spLocks/>
          </p:cNvSpPr>
          <p:nvPr/>
        </p:nvSpPr>
        <p:spPr>
          <a:xfrm>
            <a:off x="2964022" y="2480365"/>
            <a:ext cx="1436397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ainda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domina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totalmente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planejamento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pedagógico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se sente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insegura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digitais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complexas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60FFC60-1D61-4F13-AE89-255A3F5F9877}"/>
              </a:ext>
            </a:extLst>
          </p:cNvPr>
          <p:cNvSpPr txBox="1">
            <a:spLocks/>
          </p:cNvSpPr>
          <p:nvPr/>
        </p:nvSpPr>
        <p:spPr>
          <a:xfrm>
            <a:off x="4424394" y="2734281"/>
            <a:ext cx="1433695" cy="769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sua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 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F0A7535F-FC1F-4F01-B3AF-A4780F8A97E6}"/>
              </a:ext>
            </a:extLst>
          </p:cNvPr>
          <p:cNvSpPr txBox="1">
            <a:spLocks/>
          </p:cNvSpPr>
          <p:nvPr/>
        </p:nvSpPr>
        <p:spPr>
          <a:xfrm>
            <a:off x="5886788" y="2565003"/>
            <a:ext cx="1439381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tenta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criar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primeiros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materias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didáticos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porém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dificuldades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em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usar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recursos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61E2599-48E1-4779-A75A-489B0D041237}"/>
              </a:ext>
            </a:extLst>
          </p:cNvPr>
          <p:cNvGrpSpPr/>
          <p:nvPr/>
        </p:nvGrpSpPr>
        <p:grpSpPr>
          <a:xfrm>
            <a:off x="477843" y="5943209"/>
            <a:ext cx="602591" cy="602590"/>
            <a:chOff x="1198563" y="2855913"/>
            <a:chExt cx="1719263" cy="1719262"/>
          </a:xfrm>
          <a:solidFill>
            <a:schemeClr val="accent1">
              <a:lumMod val="50000"/>
            </a:schemeClr>
          </a:solidFill>
          <a:effectLst>
            <a:outerShdw blurRad="190500" dist="635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14" name="Oval 5">
              <a:extLst>
                <a:ext uri="{FF2B5EF4-FFF2-40B4-BE49-F238E27FC236}">
                  <a16:creationId xmlns:a16="http://schemas.microsoft.com/office/drawing/2014/main" id="{0CB92A09-BE7E-408C-9C69-D562D1E05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2921000"/>
              <a:ext cx="1552575" cy="1557337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340BE4BC-14C3-4EBA-9B90-043B97EA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8725"/>
              <a:ext cx="692150" cy="317500"/>
            </a:xfrm>
            <a:custGeom>
              <a:avLst/>
              <a:gdLst>
                <a:gd name="T0" fmla="*/ 220 w 276"/>
                <a:gd name="T1" fmla="*/ 126 h 126"/>
                <a:gd name="T2" fmla="*/ 138 w 276"/>
                <a:gd name="T3" fmla="*/ 57 h 126"/>
                <a:gd name="T4" fmla="*/ 56 w 276"/>
                <a:gd name="T5" fmla="*/ 126 h 126"/>
                <a:gd name="T6" fmla="*/ 0 w 276"/>
                <a:gd name="T7" fmla="*/ 117 h 126"/>
                <a:gd name="T8" fmla="*/ 138 w 276"/>
                <a:gd name="T9" fmla="*/ 0 h 126"/>
                <a:gd name="T10" fmla="*/ 276 w 276"/>
                <a:gd name="T11" fmla="*/ 117 h 126"/>
                <a:gd name="T12" fmla="*/ 220 w 276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6">
                  <a:moveTo>
                    <a:pt x="220" y="126"/>
                  </a:moveTo>
                  <a:cubicBezTo>
                    <a:pt x="213" y="86"/>
                    <a:pt x="179" y="57"/>
                    <a:pt x="138" y="57"/>
                  </a:cubicBezTo>
                  <a:cubicBezTo>
                    <a:pt x="98" y="57"/>
                    <a:pt x="63" y="86"/>
                    <a:pt x="56" y="12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" y="49"/>
                    <a:pt x="70" y="0"/>
                    <a:pt x="138" y="0"/>
                  </a:cubicBezTo>
                  <a:cubicBezTo>
                    <a:pt x="207" y="0"/>
                    <a:pt x="265" y="49"/>
                    <a:pt x="276" y="117"/>
                  </a:cubicBezTo>
                  <a:lnTo>
                    <a:pt x="22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A20957C-F750-41C8-8576-456AE7B7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338" y="3302000"/>
              <a:ext cx="436563" cy="388937"/>
            </a:xfrm>
            <a:custGeom>
              <a:avLst/>
              <a:gdLst>
                <a:gd name="T0" fmla="*/ 220 w 275"/>
                <a:gd name="T1" fmla="*/ 245 h 245"/>
                <a:gd name="T2" fmla="*/ 0 w 275"/>
                <a:gd name="T3" fmla="*/ 71 h 245"/>
                <a:gd name="T4" fmla="*/ 55 w 275"/>
                <a:gd name="T5" fmla="*/ 0 h 245"/>
                <a:gd name="T6" fmla="*/ 275 w 275"/>
                <a:gd name="T7" fmla="*/ 174 h 245"/>
                <a:gd name="T8" fmla="*/ 220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220" y="245"/>
                  </a:moveTo>
                  <a:lnTo>
                    <a:pt x="0" y="71"/>
                  </a:lnTo>
                  <a:lnTo>
                    <a:pt x="55" y="0"/>
                  </a:lnTo>
                  <a:lnTo>
                    <a:pt x="275" y="174"/>
                  </a:lnTo>
                  <a:lnTo>
                    <a:pt x="22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4166F634-6354-4E3E-A3F3-191F4AAF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CDEB00C-1546-4B82-B9B6-C1B9958E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6" y="3302000"/>
              <a:ext cx="436563" cy="388937"/>
            </a:xfrm>
            <a:custGeom>
              <a:avLst/>
              <a:gdLst>
                <a:gd name="T0" fmla="*/ 56 w 275"/>
                <a:gd name="T1" fmla="*/ 245 h 245"/>
                <a:gd name="T2" fmla="*/ 0 w 275"/>
                <a:gd name="T3" fmla="*/ 174 h 245"/>
                <a:gd name="T4" fmla="*/ 220 w 275"/>
                <a:gd name="T5" fmla="*/ 0 h 245"/>
                <a:gd name="T6" fmla="*/ 275 w 275"/>
                <a:gd name="T7" fmla="*/ 71 h 245"/>
                <a:gd name="T8" fmla="*/ 56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56" y="245"/>
                  </a:moveTo>
                  <a:lnTo>
                    <a:pt x="0" y="174"/>
                  </a:lnTo>
                  <a:lnTo>
                    <a:pt x="220" y="0"/>
                  </a:lnTo>
                  <a:lnTo>
                    <a:pt x="275" y="71"/>
                  </a:lnTo>
                  <a:lnTo>
                    <a:pt x="56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Oval 10">
              <a:extLst>
                <a:ext uri="{FF2B5EF4-FFF2-40B4-BE49-F238E27FC236}">
                  <a16:creationId xmlns:a16="http://schemas.microsoft.com/office/drawing/2014/main" id="{BC0BED9C-71CA-4795-BC16-3F31191B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90F7383F-141D-4462-9BAE-5FD6B0481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8563" y="2855913"/>
              <a:ext cx="1719263" cy="1719262"/>
            </a:xfrm>
            <a:custGeom>
              <a:avLst/>
              <a:gdLst>
                <a:gd name="T0" fmla="*/ 343 w 685"/>
                <a:gd name="T1" fmla="*/ 685 h 685"/>
                <a:gd name="T2" fmla="*/ 0 w 685"/>
                <a:gd name="T3" fmla="*/ 343 h 685"/>
                <a:gd name="T4" fmla="*/ 343 w 685"/>
                <a:gd name="T5" fmla="*/ 0 h 685"/>
                <a:gd name="T6" fmla="*/ 685 w 685"/>
                <a:gd name="T7" fmla="*/ 343 h 685"/>
                <a:gd name="T8" fmla="*/ 343 w 685"/>
                <a:gd name="T9" fmla="*/ 685 h 685"/>
                <a:gd name="T10" fmla="*/ 343 w 685"/>
                <a:gd name="T11" fmla="*/ 57 h 685"/>
                <a:gd name="T12" fmla="*/ 57 w 685"/>
                <a:gd name="T13" fmla="*/ 343 h 685"/>
                <a:gd name="T14" fmla="*/ 343 w 685"/>
                <a:gd name="T15" fmla="*/ 628 h 685"/>
                <a:gd name="T16" fmla="*/ 628 w 685"/>
                <a:gd name="T17" fmla="*/ 343 h 685"/>
                <a:gd name="T18" fmla="*/ 343 w 685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5" h="685">
                  <a:moveTo>
                    <a:pt x="343" y="685"/>
                  </a:moveTo>
                  <a:cubicBezTo>
                    <a:pt x="154" y="685"/>
                    <a:pt x="0" y="531"/>
                    <a:pt x="0" y="343"/>
                  </a:cubicBezTo>
                  <a:cubicBezTo>
                    <a:pt x="0" y="154"/>
                    <a:pt x="154" y="0"/>
                    <a:pt x="343" y="0"/>
                  </a:cubicBezTo>
                  <a:cubicBezTo>
                    <a:pt x="532" y="0"/>
                    <a:pt x="685" y="154"/>
                    <a:pt x="685" y="343"/>
                  </a:cubicBezTo>
                  <a:cubicBezTo>
                    <a:pt x="685" y="531"/>
                    <a:pt x="532" y="685"/>
                    <a:pt x="343" y="685"/>
                  </a:cubicBezTo>
                  <a:close/>
                  <a:moveTo>
                    <a:pt x="343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3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BBE73A-3E50-4AE0-ABBE-BE9909E70A87}"/>
              </a:ext>
            </a:extLst>
          </p:cNvPr>
          <p:cNvGrpSpPr/>
          <p:nvPr/>
        </p:nvGrpSpPr>
        <p:grpSpPr>
          <a:xfrm>
            <a:off x="478121" y="3990072"/>
            <a:ext cx="602035" cy="602590"/>
            <a:chOff x="489957" y="2625737"/>
            <a:chExt cx="602035" cy="602590"/>
          </a:xfrm>
        </p:grpSpPr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9910AEEF-5D4E-4E6F-8082-A73ADB12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03" y="2650775"/>
              <a:ext cx="544725" cy="5458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rgbClr val="E3158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936CFCB0-2610-4A51-93C4-D3346E8D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98" y="2951236"/>
              <a:ext cx="316597" cy="132981"/>
            </a:xfrm>
            <a:custGeom>
              <a:avLst/>
              <a:gdLst>
                <a:gd name="T0" fmla="*/ 0 w 360"/>
                <a:gd name="T1" fmla="*/ 0 h 151"/>
                <a:gd name="T2" fmla="*/ 180 w 360"/>
                <a:gd name="T3" fmla="*/ 151 h 151"/>
                <a:gd name="T4" fmla="*/ 360 w 360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0" h="151">
                  <a:moveTo>
                    <a:pt x="0" y="0"/>
                  </a:moveTo>
                  <a:cubicBezTo>
                    <a:pt x="15" y="86"/>
                    <a:pt x="90" y="151"/>
                    <a:pt x="180" y="151"/>
                  </a:cubicBezTo>
                  <a:cubicBezTo>
                    <a:pt x="270" y="151"/>
                    <a:pt x="345" y="86"/>
                    <a:pt x="36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6F609149-6D71-4B1E-895E-9484D206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46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2EB9463E-87A9-49BB-85A7-5E8912B8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92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3AD10015-5345-4EB0-8C68-3A46088C8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957" y="2625737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8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2" y="5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E116AD-3F9A-4087-936C-9FE4C6F5CFB3}"/>
              </a:ext>
            </a:extLst>
          </p:cNvPr>
          <p:cNvGrpSpPr/>
          <p:nvPr/>
        </p:nvGrpSpPr>
        <p:grpSpPr>
          <a:xfrm>
            <a:off x="478121" y="4966640"/>
            <a:ext cx="602035" cy="602590"/>
            <a:chOff x="475917" y="3596601"/>
            <a:chExt cx="602035" cy="602590"/>
          </a:xfrm>
        </p:grpSpPr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4FE4F0C-EBF0-4748-AF91-4C1E4DB92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6" y="3625534"/>
              <a:ext cx="545281" cy="5447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84B17B0B-05A1-40DE-A3B1-E89486D9B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917" y="3596601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7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499" y="628"/>
                    <a:pt x="627" y="500"/>
                    <a:pt x="627" y="343"/>
                  </a:cubicBezTo>
                  <a:cubicBezTo>
                    <a:pt x="627" y="185"/>
                    <a:pt x="499" y="57"/>
                    <a:pt x="342" y="5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FB062B77-BAB9-4F5A-AFC4-B1D5E333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99" y="3976628"/>
              <a:ext cx="249828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30">
              <a:extLst>
                <a:ext uri="{FF2B5EF4-FFF2-40B4-BE49-F238E27FC236}">
                  <a16:creationId xmlns:a16="http://schemas.microsoft.com/office/drawing/2014/main" id="{FC1E13D2-072B-43BD-AA15-6E52EFBA6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35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31">
              <a:extLst>
                <a:ext uri="{FF2B5EF4-FFF2-40B4-BE49-F238E27FC236}">
                  <a16:creationId xmlns:a16="http://schemas.microsoft.com/office/drawing/2014/main" id="{264E464B-0474-4FC7-95BC-EE5EDC26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73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7FD09044-4A8D-4872-87B2-F3398DD0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35" y="3822503"/>
              <a:ext cx="60649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45F96E09-D49E-4659-98FA-C225320D5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98" y="3822503"/>
              <a:ext cx="61762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AF53BF5-0482-D41B-F6E7-EF3C5D84CAD8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5F3097B-371B-FA80-21D3-5E1FB2518067}"/>
              </a:ext>
            </a:extLst>
          </p:cNvPr>
          <p:cNvSpPr txBox="1"/>
          <p:nvPr/>
        </p:nvSpPr>
        <p:spPr>
          <a:xfrm>
            <a:off x="1169702" y="309066"/>
            <a:ext cx="924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</a:rPr>
              <a:t>A Jornada do Cliente Ideal</a:t>
            </a:r>
            <a:endParaRPr lang="pt-BR" sz="1600" b="1" dirty="0">
              <a:solidFill>
                <a:schemeClr val="bg1"/>
              </a:solidFill>
            </a:endParaRPr>
          </a:p>
        </p:txBody>
      </p:sp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5BB4E9B0-BC2B-BDE6-CB06-B82575D6D7E4}"/>
              </a:ext>
            </a:extLst>
          </p:cNvPr>
          <p:cNvCxnSpPr>
            <a:cxnSpLocks/>
          </p:cNvCxnSpPr>
          <p:nvPr/>
        </p:nvCxnSpPr>
        <p:spPr>
          <a:xfrm flipH="1">
            <a:off x="5876731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0">
            <a:extLst>
              <a:ext uri="{FF2B5EF4-FFF2-40B4-BE49-F238E27FC236}">
                <a16:creationId xmlns:a16="http://schemas.microsoft.com/office/drawing/2014/main" id="{8143B596-CC4B-9D70-5DDF-0FBFF174D535}"/>
              </a:ext>
            </a:extLst>
          </p:cNvPr>
          <p:cNvCxnSpPr>
            <a:cxnSpLocks/>
          </p:cNvCxnSpPr>
          <p:nvPr/>
        </p:nvCxnSpPr>
        <p:spPr>
          <a:xfrm flipH="1">
            <a:off x="733840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B0C38ED-2677-D977-8782-15498AAB67DA}"/>
              </a:ext>
            </a:extLst>
          </p:cNvPr>
          <p:cNvSpPr txBox="1">
            <a:spLocks/>
          </p:cNvSpPr>
          <p:nvPr/>
        </p:nvSpPr>
        <p:spPr>
          <a:xfrm>
            <a:off x="7361965" y="2565003"/>
            <a:ext cx="1420409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Felizmente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, a Plataforma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oferece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guia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prático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com manual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ambientação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cxnSp>
        <p:nvCxnSpPr>
          <p:cNvPr id="7" name="Straight Connector 49">
            <a:extLst>
              <a:ext uri="{FF2B5EF4-FFF2-40B4-BE49-F238E27FC236}">
                <a16:creationId xmlns:a16="http://schemas.microsoft.com/office/drawing/2014/main" id="{BBC96D11-C02C-08F6-A6D9-A942C068129F}"/>
              </a:ext>
            </a:extLst>
          </p:cNvPr>
          <p:cNvCxnSpPr>
            <a:cxnSpLocks/>
          </p:cNvCxnSpPr>
          <p:nvPr/>
        </p:nvCxnSpPr>
        <p:spPr>
          <a:xfrm>
            <a:off x="10259054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6">
            <a:extLst>
              <a:ext uri="{FF2B5EF4-FFF2-40B4-BE49-F238E27FC236}">
                <a16:creationId xmlns:a16="http://schemas.microsoft.com/office/drawing/2014/main" id="{04F549AE-15F0-FFC4-2F6E-03068EB19FCB}"/>
              </a:ext>
            </a:extLst>
          </p:cNvPr>
          <p:cNvSpPr txBox="1"/>
          <p:nvPr/>
        </p:nvSpPr>
        <p:spPr>
          <a:xfrm>
            <a:off x="7342683" y="1933394"/>
            <a:ext cx="145897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 dirty="0">
                <a:ea typeface="League Spartan" charset="0"/>
                <a:cs typeface="Poppins" pitchFamily="2" charset="77"/>
              </a:rPr>
              <a:t>ONBOARDING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D544BB-775D-33C6-C592-EC8392F378B0}"/>
              </a:ext>
            </a:extLst>
          </p:cNvPr>
          <p:cNvSpPr txBox="1">
            <a:spLocks/>
          </p:cNvSpPr>
          <p:nvPr/>
        </p:nvSpPr>
        <p:spPr>
          <a:xfrm>
            <a:off x="8811988" y="2649642"/>
            <a:ext cx="1442753" cy="9387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deixa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usar 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após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devido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letivo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A745CC-50DB-FCCD-5815-3BC31FBC7A47}"/>
              </a:ext>
            </a:extLst>
          </p:cNvPr>
          <p:cNvSpPr txBox="1">
            <a:spLocks/>
          </p:cNvSpPr>
          <p:nvPr/>
        </p:nvSpPr>
        <p:spPr>
          <a:xfrm>
            <a:off x="10276129" y="2395726"/>
            <a:ext cx="1442753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é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convertida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novamente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pois agora o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um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sistema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retenção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usuários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cadastrados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via WhatsApp</a:t>
            </a:r>
          </a:p>
        </p:txBody>
      </p:sp>
      <p:sp>
        <p:nvSpPr>
          <p:cNvPr id="11" name="TextBox 66">
            <a:extLst>
              <a:ext uri="{FF2B5EF4-FFF2-40B4-BE49-F238E27FC236}">
                <a16:creationId xmlns:a16="http://schemas.microsoft.com/office/drawing/2014/main" id="{2FB9F270-742E-EFBC-17F3-D6F1030705D4}"/>
              </a:ext>
            </a:extLst>
          </p:cNvPr>
          <p:cNvSpPr txBox="1"/>
          <p:nvPr/>
        </p:nvSpPr>
        <p:spPr>
          <a:xfrm>
            <a:off x="8803878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DESUSO</a:t>
            </a:r>
          </a:p>
        </p:txBody>
      </p:sp>
      <p:sp>
        <p:nvSpPr>
          <p:cNvPr id="12" name="TextBox 66">
            <a:extLst>
              <a:ext uri="{FF2B5EF4-FFF2-40B4-BE49-F238E27FC236}">
                <a16:creationId xmlns:a16="http://schemas.microsoft.com/office/drawing/2014/main" id="{108F1428-192D-F245-F7CC-3FBE9A72D25A}"/>
              </a:ext>
            </a:extLst>
          </p:cNvPr>
          <p:cNvSpPr txBox="1"/>
          <p:nvPr/>
        </p:nvSpPr>
        <p:spPr>
          <a:xfrm>
            <a:off x="10268019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 dirty="0">
                <a:ea typeface="League Spartan" charset="0"/>
                <a:cs typeface="Poppins" pitchFamily="2" charset="77"/>
              </a:rPr>
              <a:t>RETENÇÃO</a:t>
            </a:r>
          </a:p>
        </p:txBody>
      </p:sp>
      <p:sp>
        <p:nvSpPr>
          <p:cNvPr id="43" name="Forma Livre 42">
            <a:extLst>
              <a:ext uri="{FF2B5EF4-FFF2-40B4-BE49-F238E27FC236}">
                <a16:creationId xmlns:a16="http://schemas.microsoft.com/office/drawing/2014/main" id="{B543DCE0-080A-3C18-56DA-64454E94DE8D}"/>
              </a:ext>
            </a:extLst>
          </p:cNvPr>
          <p:cNvSpPr/>
          <p:nvPr/>
        </p:nvSpPr>
        <p:spPr>
          <a:xfrm>
            <a:off x="2190307" y="4210359"/>
            <a:ext cx="8814391" cy="2030954"/>
          </a:xfrm>
          <a:custGeom>
            <a:avLst/>
            <a:gdLst>
              <a:gd name="connsiteX0" fmla="*/ 0 w 8814391"/>
              <a:gd name="connsiteY0" fmla="*/ 988962 h 2030954"/>
              <a:gd name="connsiteX1" fmla="*/ 1488558 w 8814391"/>
              <a:gd name="connsiteY1" fmla="*/ 999594 h 2030954"/>
              <a:gd name="connsiteX2" fmla="*/ 2945219 w 8814391"/>
              <a:gd name="connsiteY2" fmla="*/ 134 h 2030954"/>
              <a:gd name="connsiteX3" fmla="*/ 4412512 w 8814391"/>
              <a:gd name="connsiteY3" fmla="*/ 1074022 h 2030954"/>
              <a:gd name="connsiteX4" fmla="*/ 5879805 w 8814391"/>
              <a:gd name="connsiteY4" fmla="*/ 63929 h 2030954"/>
              <a:gd name="connsiteX5" fmla="*/ 7347098 w 8814391"/>
              <a:gd name="connsiteY5" fmla="*/ 2030953 h 2030954"/>
              <a:gd name="connsiteX6" fmla="*/ 8814391 w 8814391"/>
              <a:gd name="connsiteY6" fmla="*/ 53297 h 203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4391" h="2030954">
                <a:moveTo>
                  <a:pt x="0" y="988962"/>
                </a:moveTo>
                <a:cubicBezTo>
                  <a:pt x="498844" y="1076680"/>
                  <a:pt x="997688" y="1164399"/>
                  <a:pt x="1488558" y="999594"/>
                </a:cubicBezTo>
                <a:cubicBezTo>
                  <a:pt x="1979428" y="834789"/>
                  <a:pt x="2457893" y="-12271"/>
                  <a:pt x="2945219" y="134"/>
                </a:cubicBezTo>
                <a:cubicBezTo>
                  <a:pt x="3432545" y="12539"/>
                  <a:pt x="3923414" y="1063390"/>
                  <a:pt x="4412512" y="1074022"/>
                </a:cubicBezTo>
                <a:cubicBezTo>
                  <a:pt x="4901610" y="1084654"/>
                  <a:pt x="5390707" y="-95559"/>
                  <a:pt x="5879805" y="63929"/>
                </a:cubicBezTo>
                <a:cubicBezTo>
                  <a:pt x="6368903" y="223417"/>
                  <a:pt x="6858000" y="2032725"/>
                  <a:pt x="7347098" y="2030953"/>
                </a:cubicBezTo>
                <a:cubicBezTo>
                  <a:pt x="7836196" y="2029181"/>
                  <a:pt x="8325293" y="1041239"/>
                  <a:pt x="8814391" y="5329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oup 208">
            <a:extLst>
              <a:ext uri="{FF2B5EF4-FFF2-40B4-BE49-F238E27FC236}">
                <a16:creationId xmlns:a16="http://schemas.microsoft.com/office/drawing/2014/main" id="{409E8455-F3E9-349E-B77A-01A85861D69A}"/>
              </a:ext>
            </a:extLst>
          </p:cNvPr>
          <p:cNvGrpSpPr/>
          <p:nvPr/>
        </p:nvGrpSpPr>
        <p:grpSpPr>
          <a:xfrm>
            <a:off x="10860894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4" name="Oval 209">
              <a:extLst>
                <a:ext uri="{FF2B5EF4-FFF2-40B4-BE49-F238E27FC236}">
                  <a16:creationId xmlns:a16="http://schemas.microsoft.com/office/drawing/2014/main" id="{E5338119-AFB7-4078-1D61-0972A047DA4F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B769A77-EBE2-5DC7-77A5-9BFB5817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208">
            <a:extLst>
              <a:ext uri="{FF2B5EF4-FFF2-40B4-BE49-F238E27FC236}">
                <a16:creationId xmlns:a16="http://schemas.microsoft.com/office/drawing/2014/main" id="{117011F0-4437-C376-4455-70C469EB73DB}"/>
              </a:ext>
            </a:extLst>
          </p:cNvPr>
          <p:cNvGrpSpPr/>
          <p:nvPr/>
        </p:nvGrpSpPr>
        <p:grpSpPr>
          <a:xfrm>
            <a:off x="9397126" y="610270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EBAD6F98-3574-D913-49FA-214A8A9C710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234CF03-EDF0-3BDA-D577-2CF282CD3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" name="Group 208">
            <a:extLst>
              <a:ext uri="{FF2B5EF4-FFF2-40B4-BE49-F238E27FC236}">
                <a16:creationId xmlns:a16="http://schemas.microsoft.com/office/drawing/2014/main" id="{92F6D493-482F-AF28-96C7-CBF5CF52E150}"/>
              </a:ext>
            </a:extLst>
          </p:cNvPr>
          <p:cNvGrpSpPr/>
          <p:nvPr/>
        </p:nvGrpSpPr>
        <p:grpSpPr>
          <a:xfrm>
            <a:off x="7931655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4" name="Oval 209">
              <a:extLst>
                <a:ext uri="{FF2B5EF4-FFF2-40B4-BE49-F238E27FC236}">
                  <a16:creationId xmlns:a16="http://schemas.microsoft.com/office/drawing/2014/main" id="{A1B794D6-5E40-0C3A-8ACE-B558AF0F57B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E4C7ACC-06EA-6AB4-F46E-E7512440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8" name="Group 135">
            <a:extLst>
              <a:ext uri="{FF2B5EF4-FFF2-40B4-BE49-F238E27FC236}">
                <a16:creationId xmlns:a16="http://schemas.microsoft.com/office/drawing/2014/main" id="{7E10E6FE-7CD7-0691-9A7E-C278675B97F2}"/>
              </a:ext>
            </a:extLst>
          </p:cNvPr>
          <p:cNvGrpSpPr/>
          <p:nvPr/>
        </p:nvGrpSpPr>
        <p:grpSpPr>
          <a:xfrm>
            <a:off x="6464092" y="513169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41" name="Oval 136">
              <a:extLst>
                <a:ext uri="{FF2B5EF4-FFF2-40B4-BE49-F238E27FC236}">
                  <a16:creationId xmlns:a16="http://schemas.microsoft.com/office/drawing/2014/main" id="{FFF06C78-F4FC-8840-2559-19089E886B7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52A5C7D-0552-9446-8398-BBE415AA4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" name="Group 208">
            <a:extLst>
              <a:ext uri="{FF2B5EF4-FFF2-40B4-BE49-F238E27FC236}">
                <a16:creationId xmlns:a16="http://schemas.microsoft.com/office/drawing/2014/main" id="{4BC5898F-7595-7D17-517D-7D956C277CB0}"/>
              </a:ext>
            </a:extLst>
          </p:cNvPr>
          <p:cNvGrpSpPr/>
          <p:nvPr/>
        </p:nvGrpSpPr>
        <p:grpSpPr>
          <a:xfrm>
            <a:off x="5002417" y="4084014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32" name="Oval 209">
              <a:extLst>
                <a:ext uri="{FF2B5EF4-FFF2-40B4-BE49-F238E27FC236}">
                  <a16:creationId xmlns:a16="http://schemas.microsoft.com/office/drawing/2014/main" id="{00FB4006-2057-3B10-2731-67FDD004C8FB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41FC37B-290B-CC56-2390-3EC3283A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7" name="Group 135">
            <a:extLst>
              <a:ext uri="{FF2B5EF4-FFF2-40B4-BE49-F238E27FC236}">
                <a16:creationId xmlns:a16="http://schemas.microsoft.com/office/drawing/2014/main" id="{4D974F6E-A1B7-5604-138D-28E628877236}"/>
              </a:ext>
            </a:extLst>
          </p:cNvPr>
          <p:cNvGrpSpPr/>
          <p:nvPr/>
        </p:nvGrpSpPr>
        <p:grpSpPr>
          <a:xfrm>
            <a:off x="3540742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8" name="Oval 136">
              <a:extLst>
                <a:ext uri="{FF2B5EF4-FFF2-40B4-BE49-F238E27FC236}">
                  <a16:creationId xmlns:a16="http://schemas.microsoft.com/office/drawing/2014/main" id="{9AD87946-A349-721F-0062-B6354A5D8281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E93F9E9-E06C-AD14-D8B2-7D7366F7E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" name="Group 135">
            <a:extLst>
              <a:ext uri="{FF2B5EF4-FFF2-40B4-BE49-F238E27FC236}">
                <a16:creationId xmlns:a16="http://schemas.microsoft.com/office/drawing/2014/main" id="{276F17AA-DD3B-10E4-4FE6-EA40849984A0}"/>
              </a:ext>
            </a:extLst>
          </p:cNvPr>
          <p:cNvGrpSpPr/>
          <p:nvPr/>
        </p:nvGrpSpPr>
        <p:grpSpPr>
          <a:xfrm>
            <a:off x="2055134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5" name="Oval 136">
              <a:extLst>
                <a:ext uri="{FF2B5EF4-FFF2-40B4-BE49-F238E27FC236}">
                  <a16:creationId xmlns:a16="http://schemas.microsoft.com/office/drawing/2014/main" id="{B858A879-A9D3-A2A6-8CB3-CA58AFB60FD5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BBC3AB4-4CE9-741C-1DB3-6CE1969C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838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05D8498-3FB1-7EEA-3C19-A5776B749BF0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dirty="0"/>
              <a:t>A 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CCE82B-739E-F0A9-ED87-CF54791A8A98}"/>
              </a:ext>
            </a:extLst>
          </p:cNvPr>
          <p:cNvSpPr txBox="1"/>
          <p:nvPr/>
        </p:nvSpPr>
        <p:spPr>
          <a:xfrm>
            <a:off x="1063257" y="1711841"/>
            <a:ext cx="9462976" cy="461665"/>
          </a:xfrm>
          <a:prstGeom prst="rect">
            <a:avLst/>
          </a:prstGeom>
          <a:noFill/>
          <a:ln w="38100">
            <a:solidFill>
              <a:srgbClr val="8D26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8D26C4"/>
                </a:solidFill>
              </a:rPr>
              <a:t>Dashboard de monitoramento de KPIs e tomada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71A89-38E1-2EB5-3470-F72C831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" y="2363915"/>
            <a:ext cx="5943370" cy="37179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C2587F-D624-B4ED-DAC6-9B0E22C2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31" y="2367019"/>
            <a:ext cx="5943686" cy="37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EAB3E-1003-3907-BDA2-47C94D5E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BEFORE &amp; AFTER</a:t>
            </a:r>
          </a:p>
        </p:txBody>
      </p:sp>
    </p:spTree>
    <p:extLst>
      <p:ext uri="{BB962C8B-B14F-4D97-AF65-F5344CB8AC3E}">
        <p14:creationId xmlns:p14="http://schemas.microsoft.com/office/powerpoint/2010/main" val="1974438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2D0395A6D3245923F9CFAC7DAB313" ma:contentTypeVersion="11" ma:contentTypeDescription="Create a new document." ma:contentTypeScope="" ma:versionID="6677ad690a10e0ccf7fef597fea6f287">
  <xsd:schema xmlns:xsd="http://www.w3.org/2001/XMLSchema" xmlns:xs="http://www.w3.org/2001/XMLSchema" xmlns:p="http://schemas.microsoft.com/office/2006/metadata/properties" xmlns:ns2="cdc11f9f-fea3-4046-9d6a-d34d8b6fed99" xmlns:ns3="68820cec-97fc-433e-8dfa-2d01546da42d" targetNamespace="http://schemas.microsoft.com/office/2006/metadata/properties" ma:root="true" ma:fieldsID="c44229d69b4365e438ad8850f1806f6b" ns2:_="" ns3:_="">
    <xsd:import namespace="cdc11f9f-fea3-4046-9d6a-d34d8b6fed99"/>
    <xsd:import namespace="68820cec-97fc-433e-8dfa-2d01546da4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11f9f-fea3-4046-9d6a-d34d8b6fed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75b2282-f04f-492e-b30a-cfb8cc98fc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20cec-97fc-433e-8dfa-2d01546da42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7f93b70-e659-49c2-88af-5ab7ab411e92}" ma:internalName="TaxCatchAll" ma:showField="CatchAllData" ma:web="68820cec-97fc-433e-8dfa-2d01546da4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c11f9f-fea3-4046-9d6a-d34d8b6fed99">
      <Terms xmlns="http://schemas.microsoft.com/office/infopath/2007/PartnerControls"/>
    </lcf76f155ced4ddcb4097134ff3c332f>
    <TaxCatchAll xmlns="68820cec-97fc-433e-8dfa-2d01546da42d" xsi:nil="true"/>
  </documentManagement>
</p:properties>
</file>

<file path=customXml/itemProps1.xml><?xml version="1.0" encoding="utf-8"?>
<ds:datastoreItem xmlns:ds="http://schemas.openxmlformats.org/officeDocument/2006/customXml" ds:itemID="{27A7ED77-819F-4D12-89A9-18755398C74E}"/>
</file>

<file path=customXml/itemProps2.xml><?xml version="1.0" encoding="utf-8"?>
<ds:datastoreItem xmlns:ds="http://schemas.openxmlformats.org/officeDocument/2006/customXml" ds:itemID="{D34F0E7A-1840-43FF-89C2-62D9D5EDBB0C}"/>
</file>

<file path=customXml/itemProps3.xml><?xml version="1.0" encoding="utf-8"?>
<ds:datastoreItem xmlns:ds="http://schemas.openxmlformats.org/officeDocument/2006/customXml" ds:itemID="{150DE807-B554-4917-9C90-A9F3070C91FB}"/>
</file>

<file path=docProps/app.xml><?xml version="1.0" encoding="utf-8"?>
<Properties xmlns="http://schemas.openxmlformats.org/officeDocument/2006/extended-properties" xmlns:vt="http://schemas.openxmlformats.org/officeDocument/2006/docPropsVTypes">
  <TotalTime>12899</TotalTime>
  <Words>323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League Spartan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BEFORE &amp; AFTER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Clara Barelli</dc:creator>
  <cp:lastModifiedBy>Clara Barelli</cp:lastModifiedBy>
  <cp:revision>2</cp:revision>
  <dcterms:created xsi:type="dcterms:W3CDTF">2025-09-05T22:49:17Z</dcterms:created>
  <dcterms:modified xsi:type="dcterms:W3CDTF">2025-09-14T21:48:46Z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0x010100C712D0395A6D3245923F9CFAC7DAB313</vt:lpwstr>
  </property>
</Properties>
</file>